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4" r:id="rId2"/>
  </p:sldIdLst>
  <p:sldSz cx="6858000" cy="9906000" type="A4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4" userDrawn="1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3316">
          <p15:clr>
            <a:srgbClr val="A4A3A4"/>
          </p15:clr>
        </p15:guide>
        <p15:guide id="4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ADD3FD"/>
    <a:srgbClr val="A3D1FF"/>
    <a:srgbClr val="99CCFF"/>
    <a:srgbClr val="A9D1FD"/>
    <a:srgbClr val="A9C9FD"/>
    <a:srgbClr val="A9DBFD"/>
    <a:srgbClr val="A9E1FD"/>
    <a:srgbClr val="A9D7FD"/>
    <a:srgbClr val="A8C3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38" autoAdjust="0"/>
    <p:restoredTop sz="91727" autoAdjust="0"/>
  </p:normalViewPr>
  <p:slideViewPr>
    <p:cSldViewPr>
      <p:cViewPr>
        <p:scale>
          <a:sx n="100" d="100"/>
          <a:sy n="100" d="100"/>
        </p:scale>
        <p:origin x="2850" y="72"/>
      </p:cViewPr>
      <p:guideLst>
        <p:guide orient="horz" pos="2304"/>
        <p:guide pos="2880"/>
        <p:guide orient="horz" pos="3316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5" y="4"/>
            <a:ext cx="2945448" cy="496253"/>
          </a:xfrm>
          <a:prstGeom prst="rect">
            <a:avLst/>
          </a:prstGeom>
        </p:spPr>
        <p:txBody>
          <a:bodyPr vert="horz" lIns="91148" tIns="45568" rIns="91148" bIns="45568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657" y="4"/>
            <a:ext cx="2945448" cy="496253"/>
          </a:xfrm>
          <a:prstGeom prst="rect">
            <a:avLst/>
          </a:prstGeom>
        </p:spPr>
        <p:txBody>
          <a:bodyPr vert="horz" lIns="91148" tIns="45568" rIns="91148" bIns="45568" rtlCol="0"/>
          <a:lstStyle>
            <a:lvl1pPr algn="r">
              <a:defRPr sz="1200"/>
            </a:lvl1pPr>
          </a:lstStyle>
          <a:p>
            <a:fld id="{85977506-FDD1-46A8-BCA4-3F76CB829E48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47713"/>
            <a:ext cx="2574925" cy="3717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48" tIns="45568" rIns="91148" bIns="45568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086" y="4715195"/>
            <a:ext cx="5437506" cy="4466274"/>
          </a:xfrm>
          <a:prstGeom prst="rect">
            <a:avLst/>
          </a:prstGeom>
        </p:spPr>
        <p:txBody>
          <a:bodyPr vert="horz" lIns="91148" tIns="45568" rIns="91148" bIns="45568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5" y="9428802"/>
            <a:ext cx="2945448" cy="496252"/>
          </a:xfrm>
          <a:prstGeom prst="rect">
            <a:avLst/>
          </a:prstGeom>
        </p:spPr>
        <p:txBody>
          <a:bodyPr vert="horz" lIns="91148" tIns="45568" rIns="91148" bIns="45568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657" y="9428802"/>
            <a:ext cx="2945448" cy="496252"/>
          </a:xfrm>
          <a:prstGeom prst="rect">
            <a:avLst/>
          </a:prstGeom>
        </p:spPr>
        <p:txBody>
          <a:bodyPr vert="horz" lIns="91148" tIns="45568" rIns="91148" bIns="45568" rtlCol="0" anchor="b"/>
          <a:lstStyle>
            <a:lvl1pPr algn="r">
              <a:defRPr sz="1200"/>
            </a:lvl1pPr>
          </a:lstStyle>
          <a:p>
            <a:fld id="{6DA14688-1A76-4648-87AD-22B4039C60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8442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111375" y="747713"/>
            <a:ext cx="2574925" cy="371792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A14688-1A76-4648-87AD-22B4039C606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8049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2026/8/27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7" name="テキスト ボックス 6"/>
          <p:cNvSpPr txBox="1"/>
          <p:nvPr userDrawn="1"/>
        </p:nvSpPr>
        <p:spPr>
          <a:xfrm>
            <a:off x="0" y="2"/>
            <a:ext cx="836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機密性○情報</a:t>
            </a:r>
          </a:p>
        </p:txBody>
      </p:sp>
      <p:sp>
        <p:nvSpPr>
          <p:cNvPr id="8" name="テキスト ボックス 7"/>
          <p:cNvSpPr txBox="1"/>
          <p:nvPr userDrawn="1"/>
        </p:nvSpPr>
        <p:spPr>
          <a:xfrm>
            <a:off x="6291318" y="2"/>
            <a:ext cx="5666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○○限り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2026/8/27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2026/8/27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2026/8/27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2026/8/27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2026/8/27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2026/8/27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2026/8/27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2026/8/27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2026/8/27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/>
              <a:t>アイコンをクリックして図を追加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2026/8/27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1C509-C240-40A6-BB1A-64BE214C778E}" type="datetimeFigureOut">
              <a:rPr kumimoji="1" lang="ja-JP" altLang="en-US" smtClean="0"/>
              <a:pPr/>
              <a:t>2026/8/27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0631AEE-6527-4514-840B-323EB172EA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3096" y="1911607"/>
            <a:ext cx="2254799" cy="2944701"/>
          </a:xfrm>
          <a:prstGeom prst="rect">
            <a:avLst/>
          </a:prstGeom>
        </p:spPr>
      </p:pic>
      <p:sp>
        <p:nvSpPr>
          <p:cNvPr id="112" name="正方形/長方形 111"/>
          <p:cNvSpPr/>
          <p:nvPr/>
        </p:nvSpPr>
        <p:spPr>
          <a:xfrm>
            <a:off x="77786" y="427329"/>
            <a:ext cx="6692900" cy="1307549"/>
          </a:xfrm>
          <a:prstGeom prst="rect">
            <a:avLst/>
          </a:prstGeom>
          <a:solidFill>
            <a:srgbClr val="FFFF66"/>
          </a:solidFill>
          <a:ln w="5715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800" u="sng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県内で豚熱に感染した野生イノシシを確認</a:t>
            </a:r>
            <a:endParaRPr lang="en-US" altLang="ja-JP" sz="2800" u="sng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>
              <a:defRPr/>
            </a:pPr>
            <a:r>
              <a:rPr lang="ja-JP" altLang="en-US" b="1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たつの市 </a:t>
            </a:r>
            <a:r>
              <a:rPr lang="en-US" altLang="ja-JP" b="1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8/14,17</a:t>
            </a:r>
            <a:r>
              <a:rPr lang="ja-JP" altLang="en-US" b="1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：</a:t>
            </a:r>
            <a:r>
              <a:rPr lang="en-US" altLang="ja-JP" b="1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</a:t>
            </a:r>
            <a:r>
              <a:rPr lang="ja-JP" altLang="en-US" b="1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頭　神戸市</a:t>
            </a:r>
            <a:r>
              <a:rPr lang="en-US" altLang="ja-JP" b="1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8/17</a:t>
            </a:r>
            <a:r>
              <a:rPr lang="ja-JP" altLang="en-US" b="1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：</a:t>
            </a:r>
            <a:r>
              <a:rPr lang="en-US" altLang="ja-JP" b="1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</a:t>
            </a:r>
            <a:r>
              <a:rPr lang="ja-JP" altLang="en-US" b="1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頭</a:t>
            </a:r>
            <a:endParaRPr lang="en-US" altLang="ja-JP" b="1" dirty="0">
              <a:solidFill>
                <a:schemeClr val="tx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57" name="テキスト ボックス 1"/>
          <p:cNvSpPr txBox="1">
            <a:spLocks noChangeArrowheads="1"/>
          </p:cNvSpPr>
          <p:nvPr/>
        </p:nvSpPr>
        <p:spPr bwMode="auto">
          <a:xfrm>
            <a:off x="3442343" y="178196"/>
            <a:ext cx="334790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ja-JP" altLang="en-US" sz="1100" dirty="0">
                <a:latin typeface="+mn-ea"/>
                <a:ea typeface="+mn-ea"/>
              </a:rPr>
              <a:t>令和８年８月</a:t>
            </a:r>
            <a:r>
              <a:rPr lang="en-US" altLang="ja-JP" sz="1100" dirty="0">
                <a:latin typeface="+mn-ea"/>
                <a:ea typeface="+mn-ea"/>
              </a:rPr>
              <a:t>28</a:t>
            </a:r>
            <a:r>
              <a:rPr lang="ja-JP" altLang="en-US" sz="1100" dirty="0">
                <a:latin typeface="+mn-ea"/>
                <a:ea typeface="+mn-ea"/>
              </a:rPr>
              <a:t>日　兵庫県</a:t>
            </a:r>
            <a:endParaRPr lang="en-US" altLang="ja-JP" sz="1100" dirty="0">
              <a:latin typeface="+mn-ea"/>
              <a:ea typeface="+mn-ea"/>
            </a:endParaRPr>
          </a:p>
        </p:txBody>
      </p:sp>
      <p:sp>
        <p:nvSpPr>
          <p:cNvPr id="44" name="テキスト ボックス 1"/>
          <p:cNvSpPr txBox="1">
            <a:spLocks noChangeArrowheads="1"/>
          </p:cNvSpPr>
          <p:nvPr/>
        </p:nvSpPr>
        <p:spPr bwMode="auto">
          <a:xfrm>
            <a:off x="104997" y="128464"/>
            <a:ext cx="334790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豚・イノシシ飼養者の皆様へ</a:t>
            </a:r>
            <a:endParaRPr lang="en-US" altLang="ja-JP" sz="1400" dirty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F1D455DC-CFA2-4993-B9CE-8B7F32ECE47F}"/>
              </a:ext>
            </a:extLst>
          </p:cNvPr>
          <p:cNvGrpSpPr/>
          <p:nvPr/>
        </p:nvGrpSpPr>
        <p:grpSpPr>
          <a:xfrm>
            <a:off x="31177" y="8337376"/>
            <a:ext cx="6810862" cy="1481007"/>
            <a:chOff x="26207" y="8121352"/>
            <a:chExt cx="6810862" cy="1481007"/>
          </a:xfrm>
        </p:grpSpPr>
        <p:sp>
          <p:nvSpPr>
            <p:cNvPr id="59" name="テキスト ボックス 58"/>
            <p:cNvSpPr txBox="1"/>
            <p:nvPr/>
          </p:nvSpPr>
          <p:spPr>
            <a:xfrm>
              <a:off x="26207" y="8121352"/>
              <a:ext cx="6810862" cy="1481007"/>
            </a:xfrm>
            <a:prstGeom prst="rect">
              <a:avLst/>
            </a:prstGeom>
            <a:noFill/>
            <a:ln w="31750">
              <a:solidFill>
                <a:srgbClr val="00206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en-US" altLang="ja-JP" sz="1600" dirty="0">
                  <a:latin typeface="+mn-ea"/>
                </a:rPr>
                <a:t>【</a:t>
              </a:r>
              <a:r>
                <a:rPr lang="ja-JP" altLang="en-US" sz="1600" dirty="0">
                  <a:latin typeface="+mn-ea"/>
                </a:rPr>
                <a:t>姫路家畜保健衛生所</a:t>
              </a:r>
              <a:r>
                <a:rPr lang="en-US" altLang="ja-JP" sz="1600" dirty="0">
                  <a:latin typeface="+mn-ea"/>
                </a:rPr>
                <a:t>】</a:t>
              </a:r>
              <a:r>
                <a:rPr lang="ja-JP" altLang="en-US" sz="1600" dirty="0">
                  <a:latin typeface="+mn-ea"/>
                </a:rPr>
                <a:t> </a:t>
              </a:r>
              <a:r>
                <a:rPr lang="en-US" altLang="ja-JP" sz="1600" dirty="0">
                  <a:latin typeface="+mn-ea"/>
                </a:rPr>
                <a:t>TEL</a:t>
              </a:r>
              <a:r>
                <a:rPr lang="ja-JP" altLang="en-US" sz="1600" dirty="0">
                  <a:latin typeface="+mn-ea"/>
                </a:rPr>
                <a:t>：</a:t>
              </a:r>
              <a:r>
                <a:rPr lang="en-US" altLang="ja-JP" sz="1600" dirty="0">
                  <a:latin typeface="+mn-ea"/>
                </a:rPr>
                <a:t>079-240-7085</a:t>
              </a:r>
              <a:r>
                <a:rPr lang="ja-JP" altLang="en-US" sz="1600" dirty="0">
                  <a:latin typeface="+mn-ea"/>
                </a:rPr>
                <a:t>　 緊急時： </a:t>
              </a:r>
              <a:r>
                <a:rPr lang="en-US" altLang="ja-JP" sz="1600" dirty="0">
                  <a:latin typeface="+mn-ea"/>
                </a:rPr>
                <a:t>090-5967-0036 </a:t>
              </a:r>
              <a:r>
                <a:rPr lang="ja-JP" altLang="en-US" sz="1600" dirty="0">
                  <a:latin typeface="+mn-ea"/>
                </a:rPr>
                <a:t>・</a:t>
              </a:r>
              <a:r>
                <a:rPr lang="en-US" altLang="ja-JP" sz="1600" dirty="0">
                  <a:latin typeface="+mn-ea"/>
                </a:rPr>
                <a:t>0037</a:t>
              </a:r>
            </a:p>
            <a:p>
              <a:r>
                <a:rPr lang="en-US" altLang="ja-JP" sz="1600" dirty="0">
                  <a:latin typeface="+mn-ea"/>
                </a:rPr>
                <a:t>【</a:t>
              </a:r>
              <a:r>
                <a:rPr lang="ja-JP" altLang="en-US" sz="1600" dirty="0">
                  <a:latin typeface="+mn-ea"/>
                </a:rPr>
                <a:t>朝来家畜保健衛生所</a:t>
              </a:r>
              <a:r>
                <a:rPr lang="en-US" altLang="ja-JP" sz="1600" dirty="0">
                  <a:latin typeface="+mn-ea"/>
                </a:rPr>
                <a:t>】</a:t>
              </a:r>
              <a:r>
                <a:rPr lang="ja-JP" altLang="en-US" sz="1600" dirty="0">
                  <a:latin typeface="+mn-ea"/>
                </a:rPr>
                <a:t> </a:t>
              </a:r>
              <a:r>
                <a:rPr lang="en-US" altLang="ja-JP" sz="1600" dirty="0">
                  <a:latin typeface="+mn-ea"/>
                </a:rPr>
                <a:t>TEL</a:t>
              </a:r>
              <a:r>
                <a:rPr lang="ja-JP" altLang="en-US" sz="1600" dirty="0">
                  <a:latin typeface="+mn-ea"/>
                </a:rPr>
                <a:t>：</a:t>
              </a:r>
              <a:r>
                <a:rPr lang="en-US" altLang="ja-JP" sz="1600" dirty="0">
                  <a:latin typeface="+mn-ea"/>
                </a:rPr>
                <a:t>079-673-2331</a:t>
              </a:r>
              <a:r>
                <a:rPr lang="ja-JP" altLang="en-US" sz="1600" dirty="0">
                  <a:latin typeface="+mn-ea"/>
                </a:rPr>
                <a:t>　 緊急時： </a:t>
              </a:r>
              <a:r>
                <a:rPr lang="en-US" altLang="ja-JP" sz="1600" dirty="0">
                  <a:latin typeface="+mn-ea"/>
                </a:rPr>
                <a:t>090-5967-0038 </a:t>
              </a:r>
              <a:r>
                <a:rPr lang="ja-JP" altLang="en-US" sz="1600" dirty="0">
                  <a:latin typeface="+mn-ea"/>
                </a:rPr>
                <a:t>・</a:t>
              </a:r>
              <a:r>
                <a:rPr lang="en-US" altLang="ja-JP" sz="1600" dirty="0">
                  <a:latin typeface="+mn-ea"/>
                </a:rPr>
                <a:t>0039</a:t>
              </a:r>
            </a:p>
            <a:p>
              <a:r>
                <a:rPr lang="en-US" altLang="ja-JP" sz="1600" dirty="0">
                  <a:latin typeface="+mn-ea"/>
                </a:rPr>
                <a:t>【</a:t>
              </a:r>
              <a:r>
                <a:rPr lang="ja-JP" altLang="en-US" sz="1600" dirty="0">
                  <a:latin typeface="+mn-ea"/>
                </a:rPr>
                <a:t>淡路家畜保健衛生所</a:t>
              </a:r>
              <a:r>
                <a:rPr lang="en-US" altLang="ja-JP" sz="1600" dirty="0">
                  <a:latin typeface="+mn-ea"/>
                </a:rPr>
                <a:t>】</a:t>
              </a:r>
              <a:r>
                <a:rPr lang="ja-JP" altLang="en-US" sz="1600" dirty="0">
                  <a:latin typeface="+mn-ea"/>
                </a:rPr>
                <a:t> </a:t>
              </a:r>
              <a:r>
                <a:rPr lang="en-US" altLang="ja-JP" sz="1600" dirty="0">
                  <a:latin typeface="+mn-ea"/>
                </a:rPr>
                <a:t>TEL</a:t>
              </a:r>
              <a:r>
                <a:rPr lang="ja-JP" altLang="en-US" sz="1600" dirty="0">
                  <a:latin typeface="+mn-ea"/>
                </a:rPr>
                <a:t>：</a:t>
              </a:r>
              <a:r>
                <a:rPr lang="en-US" altLang="ja-JP" sz="1600" dirty="0">
                  <a:latin typeface="+mn-ea"/>
                </a:rPr>
                <a:t>0799-45-2411  </a:t>
              </a:r>
              <a:r>
                <a:rPr lang="ja-JP" altLang="en-US" sz="1600" dirty="0">
                  <a:latin typeface="+mn-ea"/>
                </a:rPr>
                <a:t> 緊急時： </a:t>
              </a:r>
              <a:r>
                <a:rPr lang="en-US" altLang="ja-JP" sz="1600" dirty="0">
                  <a:latin typeface="+mn-ea"/>
                </a:rPr>
                <a:t>090-5967-0040 </a:t>
              </a:r>
              <a:r>
                <a:rPr lang="ja-JP" altLang="en-US" sz="1600" dirty="0">
                  <a:latin typeface="+mn-ea"/>
                </a:rPr>
                <a:t>・</a:t>
              </a:r>
              <a:r>
                <a:rPr lang="en-US" altLang="ja-JP" sz="1600" dirty="0">
                  <a:latin typeface="+mn-ea"/>
                </a:rPr>
                <a:t>0041</a:t>
              </a:r>
            </a:p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ja-JP" altLang="en-US" sz="1600" dirty="0">
                  <a:latin typeface="+mn-ea"/>
                </a:rPr>
                <a:t>　</a:t>
              </a:r>
              <a:r>
                <a:rPr lang="ja-JP" altLang="en-US" sz="2400" dirty="0">
                  <a:latin typeface="+mn-ea"/>
                </a:rPr>
                <a:t>　　　　　　　</a:t>
              </a:r>
              <a:r>
                <a:rPr lang="ja-JP" altLang="en-US" sz="1600" dirty="0">
                  <a:latin typeface="+mn-ea"/>
                </a:rPr>
                <a:t>　　兵庫県の家保　　　　　　　　　農林水産省</a:t>
              </a:r>
              <a:endParaRPr lang="en-US" altLang="ja-JP" sz="1600" dirty="0">
                <a:latin typeface="+mn-ea"/>
              </a:endParaRPr>
            </a:p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ja-JP" altLang="en-US" sz="1600" dirty="0">
                  <a:latin typeface="+mn-ea"/>
                </a:rPr>
                <a:t>　　　　　　　　　  　　　　ホームページ</a:t>
              </a:r>
              <a:r>
                <a:rPr lang="en-US" altLang="ja-JP" sz="1600" dirty="0">
                  <a:latin typeface="+mn-ea"/>
                </a:rPr>
                <a:t> </a:t>
              </a:r>
              <a:r>
                <a:rPr lang="ja-JP" altLang="en-US" sz="1600" dirty="0">
                  <a:latin typeface="+mn-ea"/>
                </a:rPr>
                <a:t>　　　　　　　　　ホームページ　　　　　　　　　　　　　　　　　　　　</a:t>
              </a:r>
              <a:endParaRPr lang="en-US" altLang="ja-JP" sz="1600" dirty="0">
                <a:latin typeface="+mn-ea"/>
              </a:endParaRPr>
            </a:p>
          </p:txBody>
        </p:sp>
        <p:pic>
          <p:nvPicPr>
            <p:cNvPr id="22" name="図 21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23509" y="8903693"/>
              <a:ext cx="657819" cy="657819"/>
            </a:xfrm>
            <a:prstGeom prst="rect">
              <a:avLst/>
            </a:prstGeom>
          </p:spPr>
        </p:pic>
        <p:sp>
          <p:nvSpPr>
            <p:cNvPr id="10" name="テキスト ボックス 9"/>
            <p:cNvSpPr txBox="1"/>
            <p:nvPr/>
          </p:nvSpPr>
          <p:spPr>
            <a:xfrm>
              <a:off x="134219" y="8988132"/>
              <a:ext cx="1314561" cy="338554"/>
            </a:xfrm>
            <a:prstGeom prst="rect">
              <a:avLst/>
            </a:prstGeom>
            <a:noFill/>
            <a:ln w="0">
              <a:noFill/>
              <a:prstDash val="sysDot"/>
            </a:ln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 最新情報は</a:t>
              </a:r>
              <a:endParaRPr lang="en-US" altLang="ja-JP" sz="1600" dirty="0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11" name="右矢印 10"/>
            <p:cNvSpPr/>
            <p:nvPr/>
          </p:nvSpPr>
          <p:spPr>
            <a:xfrm>
              <a:off x="1510498" y="8985539"/>
              <a:ext cx="262318" cy="355405"/>
            </a:xfrm>
            <a:prstGeom prst="rightArrow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5B97BA0E-FCD1-4BF6-94BB-A5E04880CDED}"/>
              </a:ext>
            </a:extLst>
          </p:cNvPr>
          <p:cNvSpPr txBox="1"/>
          <p:nvPr/>
        </p:nvSpPr>
        <p:spPr>
          <a:xfrm>
            <a:off x="-27384" y="1856656"/>
            <a:ext cx="2134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【</a:t>
            </a:r>
            <a:r>
              <a:rPr kumimoji="1" lang="ja-JP" altLang="en-US" sz="16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これまでの発生状況</a:t>
            </a:r>
            <a:r>
              <a:rPr kumimoji="1" lang="en-US" altLang="ja-JP" sz="16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】</a:t>
            </a:r>
            <a:endParaRPr kumimoji="1" lang="ja-JP" altLang="en-US" sz="16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D355486B-7AEB-40B0-8529-AAC3D3385E20}"/>
              </a:ext>
            </a:extLst>
          </p:cNvPr>
          <p:cNvSpPr txBox="1"/>
          <p:nvPr/>
        </p:nvSpPr>
        <p:spPr>
          <a:xfrm>
            <a:off x="5597724" y="1939712"/>
            <a:ext cx="1225065" cy="421117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wrap="square" lIns="36000" tIns="0" rIns="36000" bIns="0" rtlCol="0" anchor="ctr" anchorCtr="0">
            <a:noAutofit/>
          </a:bodyPr>
          <a:lstStyle/>
          <a:p>
            <a:pPr>
              <a:lnSpc>
                <a:spcPts val="1440"/>
              </a:lnSpc>
            </a:pPr>
            <a:r>
              <a:rPr lang="ja-JP" altLang="en-US" sz="1200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★</a:t>
            </a: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：今回確認地点</a:t>
            </a:r>
            <a:endParaRPr lang="en-US" altLang="ja-JP" sz="12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39" name="図 238">
            <a:extLst>
              <a:ext uri="{FF2B5EF4-FFF2-40B4-BE49-F238E27FC236}">
                <a16:creationId xmlns:a16="http://schemas.microsoft.com/office/drawing/2014/main" id="{8E0E20E3-89B0-4824-A9CA-D74E0DCD29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279" y="9119717"/>
            <a:ext cx="657819" cy="657819"/>
          </a:xfrm>
          <a:prstGeom prst="rect">
            <a:avLst/>
          </a:prstGeom>
        </p:spPr>
      </p:pic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31C3E68F-2B87-4B3D-B6BD-DF353D9CFE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6041609"/>
              </p:ext>
            </p:extLst>
          </p:nvPr>
        </p:nvGraphicFramePr>
        <p:xfrm>
          <a:off x="125444" y="2252546"/>
          <a:ext cx="3956446" cy="2457062"/>
        </p:xfrm>
        <a:graphic>
          <a:graphicData uri="http://schemas.openxmlformats.org/drawingml/2006/table">
            <a:tbl>
              <a:tblPr/>
              <a:tblGrid>
                <a:gridCol w="860102">
                  <a:extLst>
                    <a:ext uri="{9D8B030D-6E8A-4147-A177-3AD203B41FA5}">
                      <a16:colId xmlns:a16="http://schemas.microsoft.com/office/drawing/2014/main" val="2777459535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3207032353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352244608"/>
                    </a:ext>
                  </a:extLst>
                </a:gridCol>
              </a:tblGrid>
              <a:tr h="251072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地域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頭数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市町内訳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4026447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神戸・阪神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</a:t>
                      </a:r>
                      <a:r>
                        <a:rPr lang="zh-CN" altLang="en-US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神戸市</a:t>
                      </a:r>
                      <a:r>
                        <a:rPr lang="en-US" altLang="zh-CN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12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、宝塚市</a:t>
                      </a:r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４</a:t>
                      </a: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川西市２</a:t>
                      </a: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三田市</a:t>
                      </a:r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４</a:t>
                      </a: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猪名川町７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5611268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播磨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三木市</a:t>
                      </a:r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４</a:t>
                      </a:r>
                      <a:r>
                        <a:rPr lang="zh-TW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 加西市２、加東市２</a:t>
                      </a:r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endParaRPr lang="en-US" altLang="zh-TW" sz="1200" b="0" i="0" u="none" strike="noStrike" dirty="0"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l" fontAlgn="ctr"/>
                      <a:r>
                        <a:rPr lang="en-US" altLang="zh-TW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</a:t>
                      </a:r>
                      <a:r>
                        <a:rPr lang="zh-TW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多可町１</a:t>
                      </a:r>
                      <a:r>
                        <a:rPr lang="ja-JP" altLang="en-US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r>
                        <a:rPr lang="zh-TW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姫路市</a:t>
                      </a:r>
                      <a:r>
                        <a:rPr lang="en-US" altLang="zh-TW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36</a:t>
                      </a:r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r>
                        <a:rPr lang="ja-JP" altLang="en-US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たつの市３</a:t>
                      </a:r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endParaRPr lang="en-US" altLang="ja-JP" sz="1200" b="0" i="0" u="none" strike="noStrike" dirty="0"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l" fontAlgn="ctr"/>
                      <a:r>
                        <a:rPr lang="zh-TW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市川町２</a:t>
                      </a:r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r>
                        <a:rPr lang="zh-TW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福崎町３</a:t>
                      </a:r>
                      <a:r>
                        <a:rPr lang="ja-JP" altLang="en-US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r>
                        <a:rPr lang="zh-TW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宍粟市７</a:t>
                      </a:r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endParaRPr lang="en-US" altLang="ja-JP" sz="1200" b="0" i="0" u="none" strike="noStrike" dirty="0"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</a:t>
                      </a:r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佐用町７</a:t>
                      </a:r>
                      <a:endParaRPr lang="zh-TW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893198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但馬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豊岡市５、新温泉町１、香美町２</a:t>
                      </a: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l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</a:t>
                      </a:r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養父市７</a:t>
                      </a:r>
                      <a:r>
                        <a:rPr lang="ja-JP" alt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朝来市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1813526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丹波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丹波篠山市</a:t>
                      </a:r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55</a:t>
                      </a:r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r>
                        <a:rPr lang="zh-TW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丹波市</a:t>
                      </a:r>
                      <a:r>
                        <a:rPr lang="en-US" altLang="zh-TW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0327331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淡路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洲本市１、南あわじ市７、淡路市</a:t>
                      </a: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8480133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合計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267489"/>
                  </a:ext>
                </a:extLst>
              </a:tr>
            </a:tbl>
          </a:graphicData>
        </a:graphic>
      </p:graphicFrame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BF6C2264-3633-450F-9AE6-CCB0E2D43612}"/>
              </a:ext>
            </a:extLst>
          </p:cNvPr>
          <p:cNvSpPr/>
          <p:nvPr/>
        </p:nvSpPr>
        <p:spPr>
          <a:xfrm>
            <a:off x="125444" y="2242367"/>
            <a:ext cx="3954227" cy="246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FB0748D-0E1A-4A78-A1FD-506B3FD3F8A8}"/>
              </a:ext>
            </a:extLst>
          </p:cNvPr>
          <p:cNvSpPr/>
          <p:nvPr/>
        </p:nvSpPr>
        <p:spPr>
          <a:xfrm>
            <a:off x="125444" y="2506028"/>
            <a:ext cx="3954561" cy="1962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7" name="図 26" descr="Macintosh HD:Users:yoko:Desktop:105740.jpg">
            <a:extLst>
              <a:ext uri="{FF2B5EF4-FFF2-40B4-BE49-F238E27FC236}">
                <a16:creationId xmlns:a16="http://schemas.microsoft.com/office/drawing/2014/main" id="{F201B009-09A7-5AFD-B3AA-3DA7D42F340D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12" y="4772829"/>
            <a:ext cx="397869" cy="468203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90F9F5B-F53B-6625-5867-18505BFF1135}"/>
              </a:ext>
            </a:extLst>
          </p:cNvPr>
          <p:cNvSpPr txBox="1"/>
          <p:nvPr/>
        </p:nvSpPr>
        <p:spPr>
          <a:xfrm>
            <a:off x="780389" y="4810145"/>
            <a:ext cx="56729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ja-JP" altLang="en-US" sz="2200" b="1" u="sng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再度</a:t>
            </a:r>
            <a:r>
              <a:rPr lang="en-US" altLang="ja-JP" sz="2200" b="1" u="sng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､</a:t>
            </a:r>
            <a:r>
              <a:rPr lang="ja-JP" altLang="en-US" sz="2200" b="1" u="sng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飼養衛生管理基準の確認・徹底を</a:t>
            </a:r>
            <a:endParaRPr lang="en-US" altLang="ja-JP" sz="2200" b="1" u="sng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9" name="図 28">
            <a:extLst>
              <a:ext uri="{FF2B5EF4-FFF2-40B4-BE49-F238E27FC236}">
                <a16:creationId xmlns:a16="http://schemas.microsoft.com/office/drawing/2014/main" id="{5314F012-B569-D0A0-0404-C1E0EE1727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9039" y="5247479"/>
            <a:ext cx="6848475" cy="3054272"/>
          </a:xfrm>
          <a:prstGeom prst="rect">
            <a:avLst/>
          </a:prstGeom>
        </p:spPr>
      </p:pic>
      <p:sp>
        <p:nvSpPr>
          <p:cNvPr id="2" name="星 5 49">
            <a:extLst>
              <a:ext uri="{FF2B5EF4-FFF2-40B4-BE49-F238E27FC236}">
                <a16:creationId xmlns:a16="http://schemas.microsoft.com/office/drawing/2014/main" id="{04B5A2C4-835B-CAC8-BCA3-4422C958DF63}"/>
              </a:ext>
            </a:extLst>
          </p:cNvPr>
          <p:cNvSpPr/>
          <p:nvPr/>
        </p:nvSpPr>
        <p:spPr>
          <a:xfrm>
            <a:off x="4797152" y="3586633"/>
            <a:ext cx="167786" cy="129536"/>
          </a:xfrm>
          <a:prstGeom prst="star5">
            <a:avLst>
              <a:gd name="adj" fmla="val 22654"/>
              <a:gd name="hf" fmla="val 105146"/>
              <a:gd name="vf" fmla="val 110557"/>
            </a:avLst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3600" dirty="0"/>
          </a:p>
        </p:txBody>
      </p:sp>
      <p:sp>
        <p:nvSpPr>
          <p:cNvPr id="3" name="星 5 49">
            <a:extLst>
              <a:ext uri="{FF2B5EF4-FFF2-40B4-BE49-F238E27FC236}">
                <a16:creationId xmlns:a16="http://schemas.microsoft.com/office/drawing/2014/main" id="{6C13A6A8-E5FF-A6F6-3E4B-4547854A2031}"/>
              </a:ext>
            </a:extLst>
          </p:cNvPr>
          <p:cNvSpPr/>
          <p:nvPr/>
        </p:nvSpPr>
        <p:spPr>
          <a:xfrm>
            <a:off x="4797152" y="3450305"/>
            <a:ext cx="167786" cy="129536"/>
          </a:xfrm>
          <a:prstGeom prst="star5">
            <a:avLst>
              <a:gd name="adj" fmla="val 22654"/>
              <a:gd name="hf" fmla="val 105146"/>
              <a:gd name="vf" fmla="val 110557"/>
            </a:avLst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3600" dirty="0"/>
          </a:p>
        </p:txBody>
      </p:sp>
      <p:sp>
        <p:nvSpPr>
          <p:cNvPr id="5" name="星 5 49">
            <a:extLst>
              <a:ext uri="{FF2B5EF4-FFF2-40B4-BE49-F238E27FC236}">
                <a16:creationId xmlns:a16="http://schemas.microsoft.com/office/drawing/2014/main" id="{6F6CE518-90AE-59A4-3BB5-6F7E60DCBF56}"/>
              </a:ext>
            </a:extLst>
          </p:cNvPr>
          <p:cNvSpPr/>
          <p:nvPr/>
        </p:nvSpPr>
        <p:spPr>
          <a:xfrm>
            <a:off x="5560693" y="3739386"/>
            <a:ext cx="167786" cy="129536"/>
          </a:xfrm>
          <a:prstGeom prst="star5">
            <a:avLst>
              <a:gd name="adj" fmla="val 22654"/>
              <a:gd name="hf" fmla="val 105146"/>
              <a:gd name="vf" fmla="val 110557"/>
            </a:avLst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486419820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15202</TotalTime>
  <Words>221</Words>
  <Application>Microsoft Office PowerPoint</Application>
  <PresentationFormat>A4 210 x 297 mm</PresentationFormat>
  <Paragraphs>40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HGP創英角ｺﾞｼｯｸUB</vt:lpstr>
      <vt:lpstr>HG創英角ｺﾞｼｯｸUB</vt:lpstr>
      <vt:lpstr>ＭＳ Ｐゴシック</vt:lpstr>
      <vt:lpstr>Arial</vt:lpstr>
      <vt:lpstr>Calibri</vt:lpstr>
      <vt:lpstr>Blank</vt:lpstr>
      <vt:lpstr>PowerPoint プレゼンテーション</vt:lpstr>
    </vt:vector>
  </TitlesOfParts>
  <Company>農林水産省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農林水産省</dc:creator>
  <cp:lastModifiedBy>榊原　啓太郎</cp:lastModifiedBy>
  <cp:revision>797</cp:revision>
  <cp:lastPrinted>2026-08-27T04:43:37Z</cp:lastPrinted>
  <dcterms:created xsi:type="dcterms:W3CDTF">2017-01-27T02:58:06Z</dcterms:created>
  <dcterms:modified xsi:type="dcterms:W3CDTF">2026-08-27T04:43:39Z</dcterms:modified>
</cp:coreProperties>
</file>